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40" r:id="rId3"/>
    <p:sldId id="341" r:id="rId4"/>
    <p:sldId id="342" r:id="rId5"/>
    <p:sldId id="346" r:id="rId6"/>
    <p:sldId id="347" r:id="rId7"/>
    <p:sldId id="343" r:id="rId8"/>
    <p:sldId id="344" r:id="rId9"/>
    <p:sldId id="345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300" r:id="rId19"/>
    <p:sldId id="338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20"/>
    <p:restoredTop sz="94683"/>
  </p:normalViewPr>
  <p:slideViewPr>
    <p:cSldViewPr snapToGrid="0">
      <p:cViewPr varScale="1">
        <p:scale>
          <a:sx n="66" d="100"/>
          <a:sy n="66" d="100"/>
        </p:scale>
        <p:origin x="6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2" name="Shape 182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 hasCustomPrompt="1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标题文本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9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33" Type="http://schemas.openxmlformats.org/officeDocument/2006/relationships/image" Target="../media/image56.png"/><Relationship Id="rId34" Type="http://schemas.openxmlformats.org/officeDocument/2006/relationships/image" Target="../media/image57.png"/><Relationship Id="rId35" Type="http://schemas.openxmlformats.org/officeDocument/2006/relationships/image" Target="../media/image58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37" Type="http://schemas.openxmlformats.org/officeDocument/2006/relationships/image" Target="../media/image60.png"/><Relationship Id="rId38" Type="http://schemas.openxmlformats.org/officeDocument/2006/relationships/image" Target="../media/image61.png"/><Relationship Id="rId3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GIF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8.png"/><Relationship Id="rId3" Type="http://schemas.openxmlformats.org/officeDocument/2006/relationships/image" Target="../media/image8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4260849" y="3276600"/>
            <a:ext cx="468630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号卡系统视觉设计规范</a:t>
            </a:r>
          </a:p>
        </p:txBody>
      </p:sp>
      <p:sp>
        <p:nvSpPr>
          <p:cNvPr id="201" name="Shape 201"/>
          <p:cNvSpPr/>
          <p:nvPr/>
        </p:nvSpPr>
        <p:spPr>
          <a:xfrm>
            <a:off x="4482490" y="4617754"/>
            <a:ext cx="372765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700">
                <a:solidFill>
                  <a:srgbClr val="53585F"/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5226050" y="3691466"/>
            <a:ext cx="2552700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32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页面设计风格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043516" y="999066"/>
            <a:ext cx="723901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框架</a:t>
            </a:r>
            <a:endParaRPr dirty="0"/>
          </a:p>
        </p:txBody>
      </p:sp>
      <p:sp>
        <p:nvSpPr>
          <p:cNvPr id="206" name="Shape 206"/>
          <p:cNvSpPr/>
          <p:nvPr/>
        </p:nvSpPr>
        <p:spPr>
          <a:xfrm>
            <a:off x="1013883" y="1861298"/>
            <a:ext cx="2870201" cy="639507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indent="355600"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统一号卡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UI</a:t>
            </a:r>
            <a:r>
              <a:rPr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框架有完整的主框架及根据不同场景的简化框架，不同产品可根据产品的自身特点适当调整变化，优先推荐使用完整主框架。完整主框架中，页面由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r>
              <a:rPr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部分组成，分别为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LOGO</a:t>
            </a:r>
            <a:r>
              <a:rPr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区、一级菜单区、菜单区、内容区、底部区域。各区域分布及大小如下图。</a:t>
            </a:r>
          </a:p>
        </p:txBody>
      </p:sp>
      <p:pic>
        <p:nvPicPr>
          <p:cNvPr id="207" name="imag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564" y="1932152"/>
            <a:ext cx="7916918" cy="68798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975783" y="982133"/>
            <a:ext cx="723901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布局</a:t>
            </a:r>
          </a:p>
        </p:txBody>
      </p:sp>
      <p:sp>
        <p:nvSpPr>
          <p:cNvPr id="210" name="Shape 210"/>
          <p:cNvSpPr/>
          <p:nvPr/>
        </p:nvSpPr>
        <p:spPr>
          <a:xfrm>
            <a:off x="996950" y="1952521"/>
            <a:ext cx="2501900" cy="37064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indent="355600"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响应式布局，栅格化系统采用将页面布局分为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20</a:t>
            </a:r>
            <a:r>
              <a:rPr dirty="0"/>
              <a:t>列，再根据页面宽度采用预定义类控制模块占用宽度比例的思想，实现响应式布局。</a:t>
            </a:r>
          </a:p>
        </p:txBody>
      </p:sp>
      <p:pic>
        <p:nvPicPr>
          <p:cNvPr id="211" name="image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82" y="1905851"/>
            <a:ext cx="8269735" cy="71864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2" name="Shape 212"/>
          <p:cNvSpPr/>
          <p:nvPr/>
        </p:nvSpPr>
        <p:spPr>
          <a:xfrm>
            <a:off x="658283" y="6070600"/>
            <a:ext cx="2501900" cy="4953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indent="355600"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删格</a:t>
            </a:r>
            <a:r>
              <a:rPr dirty="0"/>
              <a:t>   20*66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958850" y="457199"/>
            <a:ext cx="2247900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分辨率响应适配</a:t>
            </a:r>
            <a:endParaRPr dirty="0"/>
          </a:p>
        </p:txBody>
      </p:sp>
      <p:sp>
        <p:nvSpPr>
          <p:cNvPr id="215" name="Shape 215"/>
          <p:cNvSpPr/>
          <p:nvPr/>
        </p:nvSpPr>
        <p:spPr>
          <a:xfrm>
            <a:off x="865717" y="2703677"/>
            <a:ext cx="11273366" cy="37959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indent="355600"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 系统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UI</a:t>
            </a:r>
            <a:r>
              <a:rPr dirty="0"/>
              <a:t>框架为自适应框架，响应式布局，在不同分辨率</a:t>
            </a:r>
            <a:r>
              <a:rPr dirty="0" smtClean="0"/>
              <a:t>（</a:t>
            </a:r>
            <a:r>
              <a:rPr lang="en-US" altLang="zh-CN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1024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~1920</a:t>
            </a:r>
            <a:r>
              <a:rPr dirty="0"/>
              <a:t>及更高）均有较好的自适应能力。在保证不同分辨率下的自适应能力外，还需要在典型分辨率下保证最佳的效果。单元格间距为固定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20px</a:t>
            </a:r>
            <a:r>
              <a:rPr dirty="0"/>
              <a:t>，单元格在不同分辨率下按比例等比缩放。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r>
              <a:rPr dirty="0"/>
              <a:t>、跨浏览器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规则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r>
              <a:rPr dirty="0"/>
              <a:t>：企业运维领域采用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B/S </a:t>
            </a:r>
            <a:r>
              <a:rPr dirty="0"/>
              <a:t>架构类的管理平台产品，</a:t>
            </a:r>
            <a:r>
              <a:rPr dirty="0" smtClean="0"/>
              <a:t>必须支持</a:t>
            </a:r>
            <a:r>
              <a:rPr lang="en-US" altLang="zh-CN" dirty="0" smtClean="0"/>
              <a:t>Chrome</a:t>
            </a:r>
            <a:r>
              <a:rPr lang="zh-CN" altLang="en-US" dirty="0"/>
              <a:t>、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IE8.0</a:t>
            </a:r>
            <a:r>
              <a:rPr dirty="0"/>
              <a:t>（及以上版本）及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Firefox12</a:t>
            </a:r>
            <a:r>
              <a:rPr dirty="0"/>
              <a:t>（及以上版本）等主流浏览器上正常显示及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UI </a:t>
            </a:r>
            <a:r>
              <a:rPr dirty="0"/>
              <a:t>交互。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建议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r>
              <a:rPr dirty="0"/>
              <a:t>：</a:t>
            </a:r>
            <a:r>
              <a:rPr dirty="0" smtClean="0"/>
              <a:t>建议在支持</a:t>
            </a:r>
            <a:r>
              <a:rPr lang="en-US" altLang="zh-CN" dirty="0" smtClean="0"/>
              <a:t>Chrome</a:t>
            </a:r>
            <a:r>
              <a:rPr lang="zh-CN" altLang="en-US" dirty="0"/>
              <a:t>、</a:t>
            </a:r>
            <a:r>
              <a:rPr lang="zh-CN" altLang="en-US" dirty="0" smtClean="0"/>
              <a:t> 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IE</a:t>
            </a:r>
            <a:r>
              <a:rPr dirty="0" smtClean="0"/>
              <a:t>、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Firefox </a:t>
            </a:r>
            <a:r>
              <a:rPr dirty="0"/>
              <a:t>等主流浏览器的同时，同样支持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Safari</a:t>
            </a:r>
            <a:r>
              <a:rPr dirty="0" smtClean="0"/>
              <a:t>、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Opera</a:t>
            </a:r>
            <a:r>
              <a:rPr dirty="0" smtClean="0"/>
              <a:t>、</a:t>
            </a: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Maxthon </a:t>
            </a:r>
            <a:r>
              <a:rPr dirty="0"/>
              <a:t>等市场占有率呈逐年上升的浏览器。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16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78" y="7292868"/>
            <a:ext cx="6993528" cy="17656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8850" y="507999"/>
            <a:ext cx="723900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图标</a:t>
            </a:r>
            <a:endParaRPr dirty="0"/>
          </a:p>
        </p:txBody>
      </p:sp>
      <p:sp>
        <p:nvSpPr>
          <p:cNvPr id="219" name="Shape 219"/>
          <p:cNvSpPr/>
          <p:nvPr/>
        </p:nvSpPr>
        <p:spPr>
          <a:xfrm>
            <a:off x="967317" y="1225453"/>
            <a:ext cx="11273366" cy="58089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r>
              <a:rPr dirty="0"/>
              <a:t>、设计理念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355600"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线面结合、简洁、易识别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。</a:t>
            </a:r>
          </a:p>
          <a:p>
            <a:pPr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dirty="0"/>
              <a:t>、图标网格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355600"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err="1"/>
              <a:t>产品图标网格已经形成一致的标准，且建立了一套明确的图形元素定位规则。这种标准化带来了灵活，而连贯的系统</a:t>
            </a:r>
            <a:r>
              <a:rPr dirty="0"/>
              <a:t>。</a:t>
            </a:r>
          </a:p>
          <a:p>
            <a:pPr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r>
              <a:rPr dirty="0"/>
              <a:t>、内容区域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355600"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err="1"/>
              <a:t>内容应该保持在活动区域内，如有必要，内容可以延展至修饰区域之中，但不能超出</a:t>
            </a:r>
            <a:r>
              <a:rPr dirty="0"/>
              <a:t>。</a:t>
            </a:r>
          </a:p>
          <a:p>
            <a:pPr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r>
              <a:rPr dirty="0"/>
              <a:t>、几何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355600" algn="l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我们为这几种特定的关键线制定了预设规则：圆形线、方形线、矩形线、正交线和对角线。使用线条绘制为主体元素加上浅色的色块形式，圆角为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8PX</a:t>
            </a:r>
            <a:r>
              <a:rPr dirty="0"/>
              <a:t>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20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07" y="6695324"/>
            <a:ext cx="5226398" cy="2403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1" name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12" y="6996371"/>
            <a:ext cx="2828959" cy="210667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con-me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61" y="3263536"/>
            <a:ext cx="7273138" cy="229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单选-未选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38" y="386963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5" name="单选-已选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598" y="386963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6" name="收起-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249" y="3895030"/>
            <a:ext cx="203201" cy="127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7" name="首页-ic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526" y="3856930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退出-激活-ic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510" y="3882330"/>
            <a:ext cx="152401" cy="152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9" name="退出-ic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60" y="3882330"/>
            <a:ext cx="152401" cy="152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0" name="展开-ic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910" y="3895030"/>
            <a:ext cx="203201" cy="127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标签关闭按钮-激活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7860" y="386963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2" name="标签关闭按钮-原始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2988" y="386963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3" name="池管理-常态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8700" y="2670141"/>
            <a:ext cx="190500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池管理-激活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9371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5" name="个性化管理-常态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0043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6" name="个性化管理-激活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0715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号码属性维护-常态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81387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号码属性维护-激活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42059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9" name="库存管理-常态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02731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0" name="库存管理-激活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63403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1" name="选号管理-常态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075" y="2670141"/>
            <a:ext cx="190500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2" name="选号管理-激活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4746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3" name="左侧日志查询-常态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5418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4" name="左侧日志查询-激活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090" y="2670141"/>
            <a:ext cx="190501" cy="19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5" name="常用菜单-激活样式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58221" y="4802418"/>
            <a:ext cx="3187701" cy="2133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6" name="常用菜单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0007" y="4802418"/>
            <a:ext cx="3187701" cy="2133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7" name="菜单展开按钮-激活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4154" y="3882330"/>
            <a:ext cx="279401" cy="152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8" name="菜单展开按钮-原始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95954" y="3882330"/>
            <a:ext cx="279401" cy="152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9" name="矢量智能对象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30574" y="386963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0" name="矢量智能对象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75484" y="386963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1" name="矢量智能对象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20393" y="3863280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2" name="Shape 252"/>
          <p:cNvSpPr/>
          <p:nvPr/>
        </p:nvSpPr>
        <p:spPr>
          <a:xfrm>
            <a:off x="986102" y="982133"/>
            <a:ext cx="1333501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图标集合</a:t>
            </a:r>
            <a:endParaRPr dirty="0"/>
          </a:p>
        </p:txBody>
      </p:sp>
      <p:sp>
        <p:nvSpPr>
          <p:cNvPr id="253" name="Shape 253"/>
          <p:cNvSpPr/>
          <p:nvPr/>
        </p:nvSpPr>
        <p:spPr>
          <a:xfrm>
            <a:off x="1000918" y="1624339"/>
            <a:ext cx="1130301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0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实际尺寸</a:t>
            </a:r>
            <a:endParaRPr dirty="0"/>
          </a:p>
        </p:txBody>
      </p:sp>
      <p:sp>
        <p:nvSpPr>
          <p:cNvPr id="254" name="Shape 254"/>
          <p:cNvSpPr/>
          <p:nvPr/>
        </p:nvSpPr>
        <p:spPr>
          <a:xfrm>
            <a:off x="8771400" y="2556867"/>
            <a:ext cx="1" cy="164253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8772657" y="5047952"/>
            <a:ext cx="1" cy="164253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8986374" y="2680510"/>
            <a:ext cx="1130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图标尺寸</a:t>
            </a:r>
          </a:p>
        </p:txBody>
      </p:sp>
      <p:sp>
        <p:nvSpPr>
          <p:cNvPr id="257" name="Shape 257"/>
          <p:cNvSpPr/>
          <p:nvPr/>
        </p:nvSpPr>
        <p:spPr>
          <a:xfrm>
            <a:off x="10112684" y="2680510"/>
            <a:ext cx="1497585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16px＊16px</a:t>
            </a:r>
          </a:p>
        </p:txBody>
      </p:sp>
      <p:sp>
        <p:nvSpPr>
          <p:cNvPr id="258" name="Shape 258"/>
          <p:cNvSpPr/>
          <p:nvPr/>
        </p:nvSpPr>
        <p:spPr>
          <a:xfrm>
            <a:off x="8994841" y="3158876"/>
            <a:ext cx="1130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图标颜色</a:t>
            </a:r>
          </a:p>
        </p:txBody>
      </p:sp>
      <p:sp>
        <p:nvSpPr>
          <p:cNvPr id="259" name="Shape 259"/>
          <p:cNvSpPr/>
          <p:nvPr/>
        </p:nvSpPr>
        <p:spPr>
          <a:xfrm>
            <a:off x="10171951" y="3184276"/>
            <a:ext cx="1046227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6C6D6F"/>
                </a:solidFill>
              </a:defRPr>
            </a:lvl1pPr>
          </a:lstStyle>
          <a:p>
            <a:r>
              <a:t>#6c6d6f</a:t>
            </a:r>
          </a:p>
        </p:txBody>
      </p:sp>
      <p:sp>
        <p:nvSpPr>
          <p:cNvPr id="260" name="Shape 260"/>
          <p:cNvSpPr/>
          <p:nvPr/>
        </p:nvSpPr>
        <p:spPr>
          <a:xfrm>
            <a:off x="8994312" y="3618557"/>
            <a:ext cx="1130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选中图标</a:t>
            </a:r>
          </a:p>
        </p:txBody>
      </p:sp>
      <p:sp>
        <p:nvSpPr>
          <p:cNvPr id="261" name="Shape 261"/>
          <p:cNvSpPr/>
          <p:nvPr/>
        </p:nvSpPr>
        <p:spPr>
          <a:xfrm>
            <a:off x="10171421" y="3643957"/>
            <a:ext cx="1102869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E42116"/>
                </a:solidFill>
              </a:defRPr>
            </a:lvl1pPr>
          </a:lstStyle>
          <a:p>
            <a:r>
              <a:t>#e40016</a:t>
            </a:r>
          </a:p>
        </p:txBody>
      </p:sp>
      <p:sp>
        <p:nvSpPr>
          <p:cNvPr id="262" name="Shape 262"/>
          <p:cNvSpPr/>
          <p:nvPr/>
        </p:nvSpPr>
        <p:spPr>
          <a:xfrm>
            <a:off x="9028707" y="5640618"/>
            <a:ext cx="1130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图标尺寸</a:t>
            </a:r>
          </a:p>
        </p:txBody>
      </p:sp>
      <p:sp>
        <p:nvSpPr>
          <p:cNvPr id="263" name="Shape 263"/>
          <p:cNvSpPr/>
          <p:nvPr/>
        </p:nvSpPr>
        <p:spPr>
          <a:xfrm>
            <a:off x="10155017" y="5640618"/>
            <a:ext cx="1497585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60px＊60px</a:t>
            </a:r>
          </a:p>
        </p:txBody>
      </p:sp>
      <p:pic>
        <p:nvPicPr>
          <p:cNvPr id="264" name="configuration_icon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82293" y="2606642"/>
            <a:ext cx="254001" cy="254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5" name="icon-search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57095" y="2543142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6" name="换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06884" y="8283805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7" name="锁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785540" y="7541418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8" name="图层-1077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23640" y="8321905"/>
            <a:ext cx="3048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9" name="位置-2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64196" y="7541418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验证码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142853" y="7541418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1" name="用户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06884" y="7541418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2" name="组-17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821509" y="7541418"/>
            <a:ext cx="3810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3" name="Shape 273"/>
          <p:cNvSpPr/>
          <p:nvPr/>
        </p:nvSpPr>
        <p:spPr>
          <a:xfrm>
            <a:off x="8771400" y="7471529"/>
            <a:ext cx="1" cy="111549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9054107" y="7414418"/>
            <a:ext cx="1638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登陆图标尺寸</a:t>
            </a:r>
          </a:p>
        </p:txBody>
      </p:sp>
      <p:sp>
        <p:nvSpPr>
          <p:cNvPr id="275" name="Shape 275"/>
          <p:cNvSpPr/>
          <p:nvPr/>
        </p:nvSpPr>
        <p:spPr>
          <a:xfrm>
            <a:off x="9106336" y="7840480"/>
            <a:ext cx="333248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20px＊20px（1366分辨率）</a:t>
            </a:r>
          </a:p>
        </p:txBody>
      </p:sp>
      <p:sp>
        <p:nvSpPr>
          <p:cNvPr id="276" name="Shape 276"/>
          <p:cNvSpPr/>
          <p:nvPr/>
        </p:nvSpPr>
        <p:spPr>
          <a:xfrm>
            <a:off x="9106336" y="8229946"/>
            <a:ext cx="333248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26px＊26px（1440分辨率）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214702" y="982133"/>
            <a:ext cx="2857501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图表样式、图片集合</a:t>
            </a:r>
          </a:p>
        </p:txBody>
      </p:sp>
      <p:sp>
        <p:nvSpPr>
          <p:cNvPr id="279" name="Shape 279"/>
          <p:cNvSpPr/>
          <p:nvPr/>
        </p:nvSpPr>
        <p:spPr>
          <a:xfrm>
            <a:off x="1229518" y="1624339"/>
            <a:ext cx="1130301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0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实际尺寸</a:t>
            </a:r>
          </a:p>
        </p:txBody>
      </p:sp>
      <p:sp>
        <p:nvSpPr>
          <p:cNvPr id="280" name="Shape 280"/>
          <p:cNvSpPr/>
          <p:nvPr/>
        </p:nvSpPr>
        <p:spPr>
          <a:xfrm>
            <a:off x="8108077" y="7238544"/>
            <a:ext cx="1" cy="127000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8505085" y="7166578"/>
            <a:ext cx="1638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按钮图标尺寸</a:t>
            </a:r>
          </a:p>
        </p:txBody>
      </p:sp>
      <p:sp>
        <p:nvSpPr>
          <p:cNvPr id="282" name="Shape 282"/>
          <p:cNvSpPr/>
          <p:nvPr/>
        </p:nvSpPr>
        <p:spPr>
          <a:xfrm>
            <a:off x="10179908" y="7166578"/>
            <a:ext cx="1497585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14px＊14px</a:t>
            </a:r>
          </a:p>
        </p:txBody>
      </p:sp>
      <p:sp>
        <p:nvSpPr>
          <p:cNvPr id="283" name="Shape 283"/>
          <p:cNvSpPr/>
          <p:nvPr/>
        </p:nvSpPr>
        <p:spPr>
          <a:xfrm>
            <a:off x="8479685" y="7644944"/>
            <a:ext cx="1130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图标颜色</a:t>
            </a:r>
          </a:p>
        </p:txBody>
      </p:sp>
      <p:sp>
        <p:nvSpPr>
          <p:cNvPr id="284" name="Shape 284"/>
          <p:cNvSpPr/>
          <p:nvPr/>
        </p:nvSpPr>
        <p:spPr>
          <a:xfrm>
            <a:off x="9656795" y="7670344"/>
            <a:ext cx="1046227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6C6D6F"/>
                </a:solidFill>
              </a:defRPr>
            </a:lvl1pPr>
          </a:lstStyle>
          <a:p>
            <a:r>
              <a:t>#6c6d6f</a:t>
            </a:r>
          </a:p>
        </p:txBody>
      </p:sp>
      <p:sp>
        <p:nvSpPr>
          <p:cNvPr id="285" name="Shape 285"/>
          <p:cNvSpPr/>
          <p:nvPr/>
        </p:nvSpPr>
        <p:spPr>
          <a:xfrm>
            <a:off x="8479156" y="8104625"/>
            <a:ext cx="11303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选中图标</a:t>
            </a:r>
          </a:p>
        </p:txBody>
      </p:sp>
      <p:sp>
        <p:nvSpPr>
          <p:cNvPr id="286" name="Shape 286"/>
          <p:cNvSpPr/>
          <p:nvPr/>
        </p:nvSpPr>
        <p:spPr>
          <a:xfrm>
            <a:off x="9656265" y="8130025"/>
            <a:ext cx="1102869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E42116"/>
                </a:solidFill>
              </a:defRPr>
            </a:lvl1pPr>
          </a:lstStyle>
          <a:p>
            <a:r>
              <a:t>#e40016</a:t>
            </a:r>
          </a:p>
        </p:txBody>
      </p:sp>
      <p:pic>
        <p:nvPicPr>
          <p:cNvPr id="287" name="im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4" y="4215936"/>
            <a:ext cx="2070101" cy="711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8" name="im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63" y="4304770"/>
            <a:ext cx="2070101" cy="711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img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04" y="4304770"/>
            <a:ext cx="2070101" cy="711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0" name="loading1.gif"/>
          <p:cNvPicPr/>
          <p:nvPr/>
        </p:nvPicPr>
        <p:blipFill>
          <a:blip r:embed="rId5"/>
          <a:stretch>
            <a:fillRect/>
          </a:stretch>
        </p:blipFill>
        <p:spPr>
          <a:xfrm>
            <a:off x="1317498" y="5522217"/>
            <a:ext cx="1270001" cy="127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1" name="cou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354" y="2780506"/>
            <a:ext cx="1016001" cy="10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2" name="handler_suc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936" y="5827017"/>
            <a:ext cx="660401" cy="660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3" name="icon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3228" y="5928617"/>
            <a:ext cx="1485901" cy="457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4" name="water_b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0313" y="3021806"/>
            <a:ext cx="1016001" cy="533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5" name="log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908" y="2959100"/>
            <a:ext cx="1168401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6" name="发布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9453" y="7787125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配置文件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4675" y="7787125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8" name="删除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9254" y="7775302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新增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1855" y="7787125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0" name="修改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3832" y="7787125"/>
            <a:ext cx="177801" cy="177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958850" y="507999"/>
            <a:ext cx="723900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文本</a:t>
            </a:r>
            <a:endParaRPr dirty="0"/>
          </a:p>
        </p:txBody>
      </p:sp>
      <p:sp>
        <p:nvSpPr>
          <p:cNvPr id="303" name="Shape 303"/>
          <p:cNvSpPr/>
          <p:nvPr/>
        </p:nvSpPr>
        <p:spPr>
          <a:xfrm>
            <a:off x="967317" y="1225453"/>
            <a:ext cx="11273366" cy="42575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r>
              <a:rPr dirty="0"/>
              <a:t>、文本默认字体为微软雅黑。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dirty="0"/>
              <a:t>、字体最小显示不能小于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14px</a:t>
            </a:r>
            <a:r>
              <a:rPr dirty="0"/>
              <a:t>，字体字号使用全部为偶数。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r>
              <a:rPr dirty="0"/>
              <a:t>、英文、数字使用字体为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Roboto</a:t>
            </a:r>
            <a:r>
              <a:rPr dirty="0"/>
              <a:t>，如果电脑系统读不出第一字体，则使用第二字体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Myriad</a:t>
            </a:r>
            <a:r>
              <a:rPr dirty="0" err="1"/>
              <a:t>，如果第二字体依旧没有则用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Arial</a:t>
            </a:r>
            <a:r>
              <a:rPr dirty="0" err="1"/>
              <a:t>字体</a:t>
            </a:r>
            <a:r>
              <a:rPr dirty="0"/>
              <a:t>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r>
              <a:rPr dirty="0" smtClean="0"/>
              <a:t>、</a:t>
            </a:r>
            <a:r>
              <a:rPr lang="zh-CN" altLang="en-US" dirty="0" smtClean="0"/>
              <a:t>行</a:t>
            </a:r>
            <a:r>
              <a:rPr lang="zh-CN" altLang="en-US" dirty="0"/>
              <a:t>高会影响阅读的体验，西文的基本行高通常是字号的 </a:t>
            </a:r>
            <a:r>
              <a:rPr lang="en-US" altLang="zh-CN" dirty="0"/>
              <a:t>1.2em </a:t>
            </a:r>
            <a:r>
              <a:rPr lang="zh-CN" altLang="en-US" dirty="0"/>
              <a:t>上下，而中文因为字符密实且高度一致，所以一般行高需要更大，</a:t>
            </a:r>
            <a:r>
              <a:rPr lang="en-US" altLang="zh-CN" dirty="0"/>
              <a:t>1.5em </a:t>
            </a:r>
            <a:r>
              <a:rPr lang="zh-CN" altLang="en-US" dirty="0"/>
              <a:t>至 </a:t>
            </a:r>
            <a:r>
              <a:rPr lang="en-US" altLang="zh-CN" dirty="0"/>
              <a:t>1.8em </a:t>
            </a:r>
            <a:r>
              <a:rPr lang="zh-CN" altLang="en-US" dirty="0"/>
              <a:t>之间是一个比较好的视觉阅读效果，规定默认文案字体行高为 </a:t>
            </a:r>
            <a:r>
              <a:rPr lang="en-US" altLang="zh-CN" dirty="0"/>
              <a:t>1.5em</a:t>
            </a:r>
            <a:r>
              <a:rPr lang="zh-CN" altLang="en-US" dirty="0" smtClean="0"/>
              <a:t>，即字体</a:t>
            </a:r>
            <a:r>
              <a:rPr lang="zh-CN" altLang="en-US" dirty="0"/>
              <a:t>行高绝对值为</a:t>
            </a:r>
            <a:r>
              <a:rPr lang="en-US" altLang="zh-CN" dirty="0"/>
              <a:t>『</a:t>
            </a:r>
            <a:r>
              <a:rPr lang="zh-CN" altLang="en-US" dirty="0"/>
              <a:t>字号 </a:t>
            </a:r>
            <a:r>
              <a:rPr lang="en-US" altLang="zh-CN" dirty="0"/>
              <a:t>x 1.5</a:t>
            </a:r>
            <a:r>
              <a:rPr lang="zh-CN" altLang="en-US" dirty="0"/>
              <a:t>倍</a:t>
            </a:r>
            <a:r>
              <a:rPr lang="en-US" altLang="zh-CN" dirty="0"/>
              <a:t>』</a:t>
            </a:r>
            <a:r>
              <a:rPr lang="zh-CN" altLang="en-US" dirty="0"/>
              <a:t>。例如：</a:t>
            </a:r>
            <a:r>
              <a:rPr lang="en-US" altLang="zh-CN" dirty="0"/>
              <a:t>12 </a:t>
            </a:r>
            <a:r>
              <a:rPr lang="zh-CN" altLang="en-US" dirty="0"/>
              <a:t>号字体的行高为 </a:t>
            </a:r>
            <a:r>
              <a:rPr lang="en-US" altLang="zh-CN" dirty="0"/>
              <a:t>18px</a:t>
            </a:r>
            <a:r>
              <a:rPr lang="zh-CN" altLang="en-US" dirty="0"/>
              <a:t>，</a:t>
            </a:r>
            <a:r>
              <a:rPr lang="en-US" altLang="zh-CN" dirty="0"/>
              <a:t>14 </a:t>
            </a:r>
            <a:r>
              <a:rPr lang="zh-CN" altLang="en-US" dirty="0"/>
              <a:t>号字体的行高为 </a:t>
            </a:r>
            <a:r>
              <a:rPr lang="en-US" altLang="zh-CN" dirty="0"/>
              <a:t>21px</a:t>
            </a:r>
            <a:r>
              <a:rPr lang="zh-CN" altLang="en-US" dirty="0"/>
              <a:t>。</a:t>
            </a:r>
            <a:r>
              <a:rPr lang="zh-CN" altLang="en-US" dirty="0" smtClean="0"/>
              <a:t>展示</a:t>
            </a:r>
            <a:r>
              <a:rPr lang="zh-CN" altLang="en-US" dirty="0"/>
              <a:t>型页面可根据实际情况调整行高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US" altLang="zh-CN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r>
              <a:rPr dirty="0" smtClean="0"/>
              <a:t>、文本文字颜色使用</a:t>
            </a:r>
            <a:r>
              <a:rPr lang="en-US" altLang="zh-CN" dirty="0" smtClean="0"/>
              <a:t>#666</a:t>
            </a:r>
            <a:r>
              <a:rPr lang="zh-CN" altLang="en-US" dirty="0" smtClean="0"/>
              <a:t> </a:t>
            </a:r>
            <a:r>
              <a:rPr lang="en-US" altLang="zh-CN" dirty="0" smtClean="0"/>
              <a:t>#333</a:t>
            </a:r>
            <a:r>
              <a:rPr lang="zh-CN" altLang="en-US" dirty="0" smtClean="0"/>
              <a:t>   失效</a:t>
            </a:r>
            <a:r>
              <a:rPr lang="zh-CN" altLang="en-US" dirty="0"/>
              <a:t>文字 </a:t>
            </a:r>
            <a:r>
              <a:rPr lang="en-US" altLang="zh-CN" dirty="0" smtClean="0"/>
              <a:t>#</a:t>
            </a:r>
            <a:r>
              <a:rPr lang="en-US" altLang="zh-CN" dirty="0"/>
              <a:t>ccc </a:t>
            </a:r>
            <a:endParaRPr lang="en-US" altLang="zh-CN" dirty="0" smtClean="0"/>
          </a:p>
        </p:txBody>
      </p:sp>
      <p:graphicFrame>
        <p:nvGraphicFramePr>
          <p:cNvPr id="304" name="Table 304"/>
          <p:cNvGraphicFramePr/>
          <p:nvPr/>
        </p:nvGraphicFramePr>
        <p:xfrm>
          <a:off x="1517515" y="5641682"/>
          <a:ext cx="8618706" cy="293929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1960"/>
                <a:gridCol w="1366990"/>
                <a:gridCol w="1350319"/>
                <a:gridCol w="1467014"/>
                <a:gridCol w="3162423"/>
              </a:tblGrid>
              <a:tr h="249959"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 err="1"/>
                        <a:t>重要度</a:t>
                      </a:r>
                      <a:endParaRPr sz="1400" dirty="0"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/>
                        <a:t>样式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/>
                        <a:t>字号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/>
                        <a:t>建议行距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/>
                        <a:t>使用场景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19287"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/>
                        <a:t>重要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800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标准字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18px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177800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36px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/>
                        <a:t>用在重要标题，如版块标题。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08531"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600" dirty="0" err="1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标准字</a:t>
                      </a:r>
                      <a:endParaRPr sz="1600" dirty="0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16px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177800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26px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/>
                        <a:t>用在正文信息，重要文字中，如菜单栏名称、导航栏。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19287"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标准字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14px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177800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24px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/>
                        <a:t>用在正文信息，筛选条件、按钮文字。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88614"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/>
                        <a:t>一般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/>
                        <a:t>标准字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14px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177800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20px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/>
                        <a:t>用在辅助性文字，如表中文字、首页图示、公告、备注类文字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88614"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200"/>
                        <a:t>标准字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12px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18px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266700">
                        <a:defRPr sz="105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sz="1400" dirty="0" err="1"/>
                        <a:t>用在辅助性文字，如首页图例、更多选项、收起选项</a:t>
                      </a:r>
                      <a:r>
                        <a:rPr sz="1400" dirty="0"/>
                        <a:t>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38404" y="416625"/>
            <a:ext cx="2564805" cy="741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dirty="0" smtClean="0"/>
              <a:t>模态框（</a:t>
            </a:r>
            <a:r>
              <a:rPr lang="zh-CN" altLang="en-US" dirty="0"/>
              <a:t>弹出层</a:t>
            </a:r>
            <a:r>
              <a:rPr lang="zh-CN" altLang="en-US" dirty="0" smtClean="0"/>
              <a:t>）</a:t>
            </a:r>
            <a:endParaRPr dirty="0"/>
          </a:p>
        </p:txBody>
      </p:sp>
      <p:sp>
        <p:nvSpPr>
          <p:cNvPr id="303" name="Shape 303"/>
          <p:cNvSpPr/>
          <p:nvPr/>
        </p:nvSpPr>
        <p:spPr>
          <a:xfrm>
            <a:off x="967317" y="1225453"/>
            <a:ext cx="11273366" cy="24109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r>
              <a:rPr dirty="0" smtClean="0"/>
              <a:t>、</a:t>
            </a:r>
            <a:r>
              <a:rPr lang="zh-CN" altLang="en-US" dirty="0"/>
              <a:t>模态框应</a:t>
            </a:r>
            <a:r>
              <a:rPr lang="zh-CN" altLang="en-US" dirty="0" smtClean="0"/>
              <a:t>上下左右居中显示在内容</a:t>
            </a:r>
            <a:r>
              <a:rPr lang="zh-CN" altLang="en-US" dirty="0"/>
              <a:t>区，模态框大</a:t>
            </a:r>
            <a:r>
              <a:rPr lang="zh-CN" altLang="en-US" dirty="0" smtClean="0"/>
              <a:t>小视情况而定，原则为能够优雅的展示</a:t>
            </a:r>
            <a:r>
              <a:rPr lang="zh-CN" altLang="en-US" dirty="0"/>
              <a:t>模态框</a:t>
            </a:r>
            <a:r>
              <a:rPr lang="zh-CN" altLang="en-US" dirty="0" smtClean="0"/>
              <a:t>中的内容。</a:t>
            </a:r>
            <a:endParaRPr lang="en-US" altLang="zh-CN" dirty="0" smtClean="0"/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dirty="0" smtClean="0"/>
              <a:t>、</a:t>
            </a:r>
            <a:r>
              <a:rPr lang="zh-CN" altLang="en-US" dirty="0" smtClean="0"/>
              <a:t>只能有一级模</a:t>
            </a:r>
            <a:r>
              <a:rPr lang="zh-CN" altLang="en-US" dirty="0"/>
              <a:t>态框，</a:t>
            </a:r>
            <a:r>
              <a:rPr lang="zh-CN" altLang="en-US" dirty="0" smtClean="0"/>
              <a:t>不能存在二级以上</a:t>
            </a:r>
            <a:r>
              <a:rPr lang="zh-CN" altLang="en-US" dirty="0"/>
              <a:t>的模态框。</a:t>
            </a:r>
            <a:endParaRPr lang="en-US" altLang="zh-CN" dirty="0" smtClean="0"/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US" altLang="zh-CN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r>
              <a:rPr lang="zh-CN" altLang="is-IS" dirty="0" smtClean="0"/>
              <a:t>、</a:t>
            </a:r>
            <a:r>
              <a:rPr lang="zh-CN" altLang="en-US" dirty="0" smtClean="0"/>
              <a:t>所有的</a:t>
            </a:r>
            <a:r>
              <a:rPr lang="zh-CN" altLang="en-US" dirty="0"/>
              <a:t>模态</a:t>
            </a:r>
            <a:r>
              <a:rPr lang="zh-CN" altLang="en-US" dirty="0" smtClean="0"/>
              <a:t>框都要有遮罩层，以防止用户的误操作。</a:t>
            </a:r>
            <a:endParaRPr lang="en-US" altLang="zh-CN" dirty="0" smtClean="0"/>
          </a:p>
          <a:p>
            <a:pPr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US" altLang="zh-CN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r>
              <a:rPr lang="zh-CN" altLang="is-IS" dirty="0" smtClean="0"/>
              <a:t>、</a:t>
            </a:r>
            <a:r>
              <a:rPr lang="zh-CN" altLang="en-US" dirty="0" smtClean="0"/>
              <a:t>所有模态框的右上角要有关闭按钮</a:t>
            </a:r>
            <a:endParaRPr lang="en-US" dirty="0" smtClean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721744" y="441536"/>
            <a:ext cx="2159000" cy="3784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lang="zh-CN">
                <a:ea typeface="宋体" panose="02010600030101010101" pitchFamily="2" charset="-122"/>
              </a:rPr>
              <a:t>模态框详情示例页面</a:t>
            </a:r>
          </a:p>
        </p:txBody>
      </p:sp>
      <p:sp>
        <p:nvSpPr>
          <p:cNvPr id="515" name="Shape 515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" y="1738630"/>
            <a:ext cx="12942570" cy="62763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704219" y="405932"/>
            <a:ext cx="2757165" cy="6613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dirty="0"/>
              <a:t>分</a:t>
            </a:r>
            <a:r>
              <a:rPr lang="zh-CN" altLang="en-US" dirty="0" smtClean="0"/>
              <a:t>页控件</a:t>
            </a:r>
            <a:r>
              <a:rPr lang="en-US" altLang="zh-CN" dirty="0" smtClean="0"/>
              <a:t>(</a:t>
            </a:r>
            <a:r>
              <a:rPr lang="zh-CN" altLang="en-US" dirty="0" smtClean="0"/>
              <a:t>翻页内容</a:t>
            </a:r>
            <a:r>
              <a:rPr lang="en-US" altLang="zh-CN" dirty="0" smtClean="0"/>
              <a:t>)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843"/>
            <a:ext cx="13004800" cy="919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8351" y="3494330"/>
            <a:ext cx="9342301" cy="34265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分页控件 包含如下几个元素</a:t>
            </a: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/>
              <a:t>当前页是第几条记录</a:t>
            </a:r>
            <a:endParaRPr lang="en-US" altLang="zh-CN" dirty="0" smtClean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一共有多少条记录</a:t>
            </a: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/>
              <a:t>进行 下页 上页 首页 尾页 的跳页</a:t>
            </a:r>
            <a:endParaRPr lang="en-US" altLang="zh-CN" dirty="0" smtClean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可手动输入跳到第几页</a:t>
            </a: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/>
              <a:t>当前页码小于</a:t>
            </a:r>
            <a:r>
              <a:rPr lang="en-US" altLang="zh-CN" dirty="0" smtClean="0"/>
              <a:t>4</a:t>
            </a:r>
            <a:r>
              <a:rPr lang="zh-CN" altLang="en-US" dirty="0" smtClean="0"/>
              <a:t>页时，无 上页 与 首页按钮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958850" y="982133"/>
            <a:ext cx="723900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颜色</a:t>
            </a:r>
            <a:endParaRPr dirty="0"/>
          </a:p>
        </p:txBody>
      </p:sp>
      <p:sp>
        <p:nvSpPr>
          <p:cNvPr id="307" name="Shape 307"/>
          <p:cNvSpPr/>
          <p:nvPr/>
        </p:nvSpPr>
        <p:spPr>
          <a:xfrm>
            <a:off x="967317" y="1699587"/>
            <a:ext cx="1127336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indent="355600" algn="just" defTabSz="266700">
              <a:lnSpc>
                <a:spcPct val="150000"/>
              </a:lnSpc>
              <a:defRPr sz="2000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/>
              <a:t>系统的视觉关键词为千人千面、号卡，主题色、稳重、简洁明快、清晰，选取红色为主色，</a:t>
            </a:r>
            <a:r>
              <a:rPr dirty="0" smtClean="0"/>
              <a:t>其余颜色均为辅助色</a:t>
            </a:r>
            <a:r>
              <a:rPr lang="zh-CN" altLang="en-US" dirty="0" smtClean="0"/>
              <a:t>，并且以好区分，能展现活力为准则</a:t>
            </a:r>
            <a:r>
              <a:rPr dirty="0" smtClean="0"/>
              <a:t>。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308" name="Table 308"/>
          <p:cNvGraphicFramePr/>
          <p:nvPr/>
        </p:nvGraphicFramePr>
        <p:xfrm>
          <a:off x="3740150" y="3000103"/>
          <a:ext cx="8411530" cy="606028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867230"/>
                <a:gridCol w="5544300"/>
              </a:tblGrid>
              <a:tr h="572541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#e50017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主题色，用于选中状态的菜单、特殊状态按钮、表中预警状态数字。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93471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#a26ae0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辅助色，用于图表颜色填充。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07424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#1eb5e5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辅助色，用于图表颜色填充或可操作链接文字。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00447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#5ccbb1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辅助色，用于图表颜色填充。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00447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#ff6b7a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辅助色，表中预警颜色。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00447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#718995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默认状态的筛选条件按钮，例如</a:t>
                      </a:r>
                      <a:r>
                        <a:rPr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“</a:t>
                      </a:r>
                      <a:r>
                        <a:rPr dirty="0"/>
                        <a:t>全部</a:t>
                      </a:r>
                      <a:r>
                        <a:rPr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”</a:t>
                      </a:r>
                      <a:r>
                        <a:rPr dirty="0"/>
                        <a:t>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28353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#36383c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重要文字信息，如模块标题、菜单栏名称。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07424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#666666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一般文字信息，如查询条件、图例。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14400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#eeeff0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/>
                        <a:t>菜单栏背景色、地图填充色。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35330"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#fafafa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66700"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  <a:r>
                        <a:rPr dirty="0" err="1"/>
                        <a:t>内容区背景色</a:t>
                      </a:r>
                      <a:r>
                        <a:rPr dirty="0"/>
                        <a:t>。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09" name="Shape 309"/>
          <p:cNvSpPr/>
          <p:nvPr/>
        </p:nvSpPr>
        <p:spPr>
          <a:xfrm>
            <a:off x="1092200" y="3000103"/>
            <a:ext cx="2514600" cy="497175"/>
          </a:xfrm>
          <a:prstGeom prst="rect">
            <a:avLst/>
          </a:prstGeom>
          <a:solidFill>
            <a:srgbClr val="E42116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0" name="Shape 310"/>
          <p:cNvSpPr/>
          <p:nvPr/>
        </p:nvSpPr>
        <p:spPr>
          <a:xfrm>
            <a:off x="1092200" y="3584303"/>
            <a:ext cx="2514600" cy="509875"/>
          </a:xfrm>
          <a:prstGeom prst="rect">
            <a:avLst/>
          </a:prstGeom>
          <a:solidFill>
            <a:srgbClr val="A26AE0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1" name="Shape 311"/>
          <p:cNvSpPr/>
          <p:nvPr/>
        </p:nvSpPr>
        <p:spPr>
          <a:xfrm>
            <a:off x="1092200" y="4181203"/>
            <a:ext cx="2514600" cy="497175"/>
          </a:xfrm>
          <a:prstGeom prst="rect">
            <a:avLst/>
          </a:prstGeom>
          <a:solidFill>
            <a:srgbClr val="1EB5E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2" name="Shape 312"/>
          <p:cNvSpPr/>
          <p:nvPr/>
        </p:nvSpPr>
        <p:spPr>
          <a:xfrm>
            <a:off x="1092200" y="4778103"/>
            <a:ext cx="2514600" cy="522575"/>
          </a:xfrm>
          <a:prstGeom prst="rect">
            <a:avLst/>
          </a:prstGeom>
          <a:solidFill>
            <a:srgbClr val="5CCBB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3" name="Shape 313"/>
          <p:cNvSpPr/>
          <p:nvPr/>
        </p:nvSpPr>
        <p:spPr>
          <a:xfrm>
            <a:off x="1092200" y="5387703"/>
            <a:ext cx="2514600" cy="509875"/>
          </a:xfrm>
          <a:prstGeom prst="rect">
            <a:avLst/>
          </a:prstGeom>
          <a:solidFill>
            <a:srgbClr val="FF6A7A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4" name="Shape 314"/>
          <p:cNvSpPr/>
          <p:nvPr/>
        </p:nvSpPr>
        <p:spPr>
          <a:xfrm>
            <a:off x="1092200" y="5984603"/>
            <a:ext cx="2514600" cy="509875"/>
          </a:xfrm>
          <a:prstGeom prst="rect">
            <a:avLst/>
          </a:prstGeom>
          <a:solidFill>
            <a:srgbClr val="728994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5" name="Shape 315"/>
          <p:cNvSpPr/>
          <p:nvPr/>
        </p:nvSpPr>
        <p:spPr>
          <a:xfrm>
            <a:off x="1092200" y="6581503"/>
            <a:ext cx="2514600" cy="536958"/>
          </a:xfrm>
          <a:prstGeom prst="rect">
            <a:avLst/>
          </a:prstGeom>
          <a:solidFill>
            <a:srgbClr val="36383C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6" name="Shape 316"/>
          <p:cNvSpPr/>
          <p:nvPr/>
        </p:nvSpPr>
        <p:spPr>
          <a:xfrm>
            <a:off x="1092200" y="7205486"/>
            <a:ext cx="2514600" cy="524257"/>
          </a:xfrm>
          <a:prstGeom prst="rect">
            <a:avLst/>
          </a:prstGeom>
          <a:solidFill>
            <a:srgbClr val="666666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7" name="Shape 317"/>
          <p:cNvSpPr/>
          <p:nvPr/>
        </p:nvSpPr>
        <p:spPr>
          <a:xfrm>
            <a:off x="1092200" y="7816768"/>
            <a:ext cx="2514600" cy="522575"/>
          </a:xfrm>
          <a:prstGeom prst="rect">
            <a:avLst/>
          </a:prstGeom>
          <a:solidFill>
            <a:srgbClr val="EEEFF0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18" name="Shape 318"/>
          <p:cNvSpPr/>
          <p:nvPr/>
        </p:nvSpPr>
        <p:spPr>
          <a:xfrm>
            <a:off x="1092200" y="8426368"/>
            <a:ext cx="2514600" cy="509875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5344583" y="3708399"/>
            <a:ext cx="2552701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32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典型页面规范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958850" y="982133"/>
            <a:ext cx="1333500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dirty="0" err="1"/>
              <a:t>登录页面</a:t>
            </a:r>
            <a:endParaRPr dirty="0"/>
          </a:p>
        </p:txBody>
      </p:sp>
      <p:sp>
        <p:nvSpPr>
          <p:cNvPr id="323" name="Shape 323"/>
          <p:cNvSpPr/>
          <p:nvPr/>
        </p:nvSpPr>
        <p:spPr>
          <a:xfrm>
            <a:off x="1289049" y="1826683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登录页面</a:t>
            </a:r>
          </a:p>
        </p:txBody>
      </p:sp>
      <p:sp>
        <p:nvSpPr>
          <p:cNvPr id="324" name="Shape 324"/>
          <p:cNvSpPr/>
          <p:nvPr/>
        </p:nvSpPr>
        <p:spPr>
          <a:xfrm>
            <a:off x="1007527" y="1938861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5" name="imag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5" y="2788624"/>
            <a:ext cx="11108270" cy="50136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6" name="Shape 326"/>
          <p:cNvSpPr/>
          <p:nvPr/>
        </p:nvSpPr>
        <p:spPr>
          <a:xfrm>
            <a:off x="1289049" y="1826683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dirty="0" err="1"/>
              <a:t>登录页面</a:t>
            </a:r>
            <a:endParaRPr dirty="0"/>
          </a:p>
        </p:txBody>
      </p:sp>
      <p:sp>
        <p:nvSpPr>
          <p:cNvPr id="327" name="Shape 327"/>
          <p:cNvSpPr/>
          <p:nvPr/>
        </p:nvSpPr>
        <p:spPr>
          <a:xfrm>
            <a:off x="1007527" y="1938861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404531" y="1826682"/>
            <a:ext cx="2235252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dirty="0" err="1"/>
              <a:t>宽度适应屏幕</a:t>
            </a:r>
            <a:r>
              <a:rPr dirty="0"/>
              <a:t> </a:t>
            </a:r>
            <a:r>
              <a:rPr dirty="0" err="1"/>
              <a:t>百分比</a:t>
            </a:r>
            <a:endParaRPr dirty="0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1339849" y="1403349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dirty="0" err="1"/>
              <a:t>登录页面</a:t>
            </a:r>
            <a:endParaRPr dirty="0"/>
          </a:p>
        </p:txBody>
      </p:sp>
      <p:sp>
        <p:nvSpPr>
          <p:cNvPr id="331" name="Shape 331"/>
          <p:cNvSpPr/>
          <p:nvPr/>
        </p:nvSpPr>
        <p:spPr>
          <a:xfrm>
            <a:off x="1058327" y="1515527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2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8" y="2473422"/>
            <a:ext cx="11622121" cy="52369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3" name="Shape 333"/>
          <p:cNvSpPr/>
          <p:nvPr/>
        </p:nvSpPr>
        <p:spPr>
          <a:xfrm>
            <a:off x="2677582" y="1403349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验证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8" y="2425266"/>
            <a:ext cx="11503284" cy="51661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6" name="Shape 336"/>
          <p:cNvSpPr/>
          <p:nvPr/>
        </p:nvSpPr>
        <p:spPr>
          <a:xfrm>
            <a:off x="1091284" y="1413690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登录页面</a:t>
            </a:r>
          </a:p>
        </p:txBody>
      </p:sp>
      <p:sp>
        <p:nvSpPr>
          <p:cNvPr id="337" name="Shape 337"/>
          <p:cNvSpPr/>
          <p:nvPr/>
        </p:nvSpPr>
        <p:spPr>
          <a:xfrm>
            <a:off x="809762" y="1525868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091284" y="1413690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登录页面</a:t>
            </a:r>
          </a:p>
        </p:txBody>
      </p:sp>
      <p:sp>
        <p:nvSpPr>
          <p:cNvPr id="339" name="Shape 339"/>
          <p:cNvSpPr/>
          <p:nvPr/>
        </p:nvSpPr>
        <p:spPr>
          <a:xfrm>
            <a:off x="809762" y="1525868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2206768" y="1413690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dirty="0" err="1"/>
              <a:t>省份弹出</a:t>
            </a:r>
            <a:endParaRPr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06" y="2474509"/>
            <a:ext cx="11565388" cy="51940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3" name="Shape 343"/>
          <p:cNvSpPr/>
          <p:nvPr/>
        </p:nvSpPr>
        <p:spPr>
          <a:xfrm>
            <a:off x="1085849" y="1471083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登录页面</a:t>
            </a:r>
          </a:p>
        </p:txBody>
      </p:sp>
      <p:sp>
        <p:nvSpPr>
          <p:cNvPr id="344" name="Shape 344"/>
          <p:cNvSpPr/>
          <p:nvPr/>
        </p:nvSpPr>
        <p:spPr>
          <a:xfrm>
            <a:off x="804327" y="1583261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085849" y="1471083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登录页面</a:t>
            </a:r>
          </a:p>
        </p:txBody>
      </p:sp>
      <p:sp>
        <p:nvSpPr>
          <p:cNvPr id="346" name="Shape 346"/>
          <p:cNvSpPr/>
          <p:nvPr/>
        </p:nvSpPr>
        <p:spPr>
          <a:xfrm>
            <a:off x="804327" y="1583261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201332" y="1471083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rPr dirty="0" err="1"/>
              <a:t>验证失败</a:t>
            </a:r>
            <a:endParaRPr dirty="0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809762" y="1221068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214051" y="1108880"/>
            <a:ext cx="12573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新登录页面</a:t>
            </a:r>
          </a:p>
        </p:txBody>
      </p:sp>
      <p:sp>
        <p:nvSpPr>
          <p:cNvPr id="351" name="Shape 351"/>
          <p:cNvSpPr/>
          <p:nvPr/>
        </p:nvSpPr>
        <p:spPr>
          <a:xfrm>
            <a:off x="809762" y="1221068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2" name="登录-12.1-刘超_PxC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379"/>
            <a:ext cx="13004801" cy="5926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3" name="Shape 353"/>
          <p:cNvSpPr/>
          <p:nvPr/>
        </p:nvSpPr>
        <p:spPr>
          <a:xfrm>
            <a:off x="2674551" y="1108880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登陆标注</a:t>
            </a:r>
          </a:p>
        </p:txBody>
      </p:sp>
      <p:sp>
        <p:nvSpPr>
          <p:cNvPr id="354" name="Shape 354"/>
          <p:cNvSpPr/>
          <p:nvPr/>
        </p:nvSpPr>
        <p:spPr>
          <a:xfrm>
            <a:off x="879618" y="8005485"/>
            <a:ext cx="11532464" cy="1130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dirty="0"/>
              <a:t>⚠️注意：新登陆页面做了两个响应尺寸的设计，1366及以下和1440及以上两个范围（包括中间红色部分的高度，</a:t>
            </a:r>
          </a:p>
          <a:p>
            <a:pPr algn="l">
              <a:defRPr sz="1800"/>
            </a:pPr>
            <a:r>
              <a:rPr dirty="0" err="1"/>
              <a:t>字体大小，图标大小，间距等</a:t>
            </a:r>
            <a:r>
              <a:rPr dirty="0"/>
              <a:t>）。</a:t>
            </a:r>
          </a:p>
          <a:p>
            <a:pPr algn="l">
              <a:defRPr sz="1800"/>
            </a:pPr>
            <a:r>
              <a:rPr dirty="0"/>
              <a:t>⚠️</a:t>
            </a:r>
            <a:r>
              <a:rPr dirty="0" err="1"/>
              <a:t>注意：选择省份弹出窗延续老的登陆页面</a:t>
            </a:r>
            <a:r>
              <a:rPr dirty="0"/>
              <a:t>。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登录-12.1重置密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160"/>
            <a:ext cx="13004801" cy="58404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7" name="Shape 357"/>
          <p:cNvSpPr/>
          <p:nvPr/>
        </p:nvSpPr>
        <p:spPr>
          <a:xfrm>
            <a:off x="809762" y="1525868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1214051" y="1413680"/>
            <a:ext cx="12573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新登录页面</a:t>
            </a:r>
          </a:p>
        </p:txBody>
      </p:sp>
      <p:sp>
        <p:nvSpPr>
          <p:cNvPr id="359" name="Shape 359"/>
          <p:cNvSpPr/>
          <p:nvPr/>
        </p:nvSpPr>
        <p:spPr>
          <a:xfrm>
            <a:off x="809762" y="1525868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2680915" y="1413680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重置密码标注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3414182" y="607483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首页</a:t>
            </a:r>
          </a:p>
        </p:txBody>
      </p:sp>
      <p:sp>
        <p:nvSpPr>
          <p:cNvPr id="363" name="Shape 363"/>
          <p:cNvSpPr/>
          <p:nvPr/>
        </p:nvSpPr>
        <p:spPr>
          <a:xfrm>
            <a:off x="3039527" y="719661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4" name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27" y="1354664"/>
            <a:ext cx="9300117" cy="8381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5" name="Shape 365"/>
          <p:cNvSpPr/>
          <p:nvPr/>
        </p:nvSpPr>
        <p:spPr>
          <a:xfrm>
            <a:off x="4114800" y="607483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弹出设置菜单</a:t>
            </a:r>
          </a:p>
        </p:txBody>
      </p:sp>
      <p:sp>
        <p:nvSpPr>
          <p:cNvPr id="366" name="Shape 366"/>
          <p:cNvSpPr/>
          <p:nvPr/>
        </p:nvSpPr>
        <p:spPr>
          <a:xfrm>
            <a:off x="3073400" y="1354664"/>
            <a:ext cx="9160935" cy="19473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58850" y="537633"/>
            <a:ext cx="1333500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登录页面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941915" y="421216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首页</a:t>
            </a:r>
          </a:p>
        </p:txBody>
      </p:sp>
      <p:sp>
        <p:nvSpPr>
          <p:cNvPr id="370" name="Shape 370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1" name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54" y="3699454"/>
            <a:ext cx="11502046" cy="5670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2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54" y="1434413"/>
            <a:ext cx="11527446" cy="19198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3" name="Shape 373"/>
          <p:cNvSpPr/>
          <p:nvPr/>
        </p:nvSpPr>
        <p:spPr>
          <a:xfrm>
            <a:off x="1549399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顶部标题</a:t>
            </a:r>
          </a:p>
        </p:txBody>
      </p:sp>
      <p:sp>
        <p:nvSpPr>
          <p:cNvPr id="374" name="Shape 374"/>
          <p:cNvSpPr/>
          <p:nvPr/>
        </p:nvSpPr>
        <p:spPr>
          <a:xfrm>
            <a:off x="2614083" y="421216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进度展开样式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800397" y="365825"/>
            <a:ext cx="2564805" cy="741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dirty="0" smtClean="0"/>
              <a:t>按钮（各种样式）</a:t>
            </a:r>
            <a:endParaRPr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96686" y="1287694"/>
            <a:ext cx="129587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一般场景中，按钮用于发起命令并获取结果，在特定场景中使用特定的按钮形态。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1806" y="1901868"/>
            <a:ext cx="6104235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号卡系统中，按钮为两种颜色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136" y="3474087"/>
            <a:ext cx="4411464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/>
              <a:t>红色按钮，一般用于查询和操作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9470" y="5772978"/>
            <a:ext cx="4411464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白色按钮，一般用于重置，取消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70" y="6472586"/>
            <a:ext cx="3454400" cy="1371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70" y="6538796"/>
            <a:ext cx="3423855" cy="10103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0" y="4004706"/>
            <a:ext cx="3581400" cy="1473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655" y="4123441"/>
            <a:ext cx="3298070" cy="114263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941915" y="421216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首页</a:t>
            </a:r>
          </a:p>
        </p:txBody>
      </p:sp>
      <p:sp>
        <p:nvSpPr>
          <p:cNvPr id="377" name="Shape 377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777999" y="421216"/>
            <a:ext cx="1714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弹出个性化配置</a:t>
            </a:r>
          </a:p>
        </p:txBody>
      </p:sp>
      <p:pic>
        <p:nvPicPr>
          <p:cNvPr id="379" name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7" y="1009239"/>
            <a:ext cx="9387345" cy="845985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836082" y="421216"/>
            <a:ext cx="12573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头部标题栏</a:t>
            </a:r>
          </a:p>
        </p:txBody>
      </p:sp>
      <p:sp>
        <p:nvSpPr>
          <p:cNvPr id="382" name="Shape 382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3" name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" y="4164860"/>
            <a:ext cx="13000832" cy="24663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image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2004596"/>
            <a:ext cx="13000470" cy="1436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387" name="Shape 387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框架标注</a:t>
            </a:r>
          </a:p>
        </p:txBody>
      </p:sp>
      <p:pic>
        <p:nvPicPr>
          <p:cNvPr id="389" name="im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51" y="1042508"/>
            <a:ext cx="8743364" cy="85416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392" name="Shape 392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394" name="Shape 394"/>
          <p:cNvSpPr/>
          <p:nvPr/>
        </p:nvSpPr>
        <p:spPr>
          <a:xfrm>
            <a:off x="4743486" y="421216"/>
            <a:ext cx="12573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选择仓库池</a:t>
            </a:r>
          </a:p>
        </p:txBody>
      </p:sp>
      <p:pic>
        <p:nvPicPr>
          <p:cNvPr id="395" name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8" y="1835353"/>
            <a:ext cx="12452885" cy="29078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405" name="Shape 405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07" name="Shape 407"/>
          <p:cNvSpPr/>
          <p:nvPr/>
        </p:nvSpPr>
        <p:spPr>
          <a:xfrm>
            <a:off x="4743487" y="421216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查询条件模块</a:t>
            </a:r>
          </a:p>
        </p:txBody>
      </p:sp>
      <p:pic>
        <p:nvPicPr>
          <p:cNvPr id="408" name="image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" y="2260763"/>
            <a:ext cx="12977212" cy="25290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9" name="Shape 409"/>
          <p:cNvSpPr/>
          <p:nvPr/>
        </p:nvSpPr>
        <p:spPr>
          <a:xfrm>
            <a:off x="6572325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文件导入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412" name="Shape 412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14" name="Shape 414"/>
          <p:cNvSpPr/>
          <p:nvPr/>
        </p:nvSpPr>
        <p:spPr>
          <a:xfrm>
            <a:off x="4743487" y="421216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查询条件模块</a:t>
            </a:r>
          </a:p>
        </p:txBody>
      </p:sp>
      <p:sp>
        <p:nvSpPr>
          <p:cNvPr id="415" name="Shape 415"/>
          <p:cNvSpPr/>
          <p:nvPr/>
        </p:nvSpPr>
        <p:spPr>
          <a:xfrm>
            <a:off x="6572325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文件导入</a:t>
            </a:r>
          </a:p>
        </p:txBody>
      </p:sp>
      <p:pic>
        <p:nvPicPr>
          <p:cNvPr id="416" name="im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" y="1866962"/>
            <a:ext cx="12959368" cy="637773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419" name="Shape 419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21" name="Shape 421"/>
          <p:cNvSpPr/>
          <p:nvPr/>
        </p:nvSpPr>
        <p:spPr>
          <a:xfrm>
            <a:off x="4743487" y="421216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查询条件模块</a:t>
            </a:r>
          </a:p>
        </p:txBody>
      </p:sp>
      <p:sp>
        <p:nvSpPr>
          <p:cNvPr id="422" name="Shape 422"/>
          <p:cNvSpPr/>
          <p:nvPr/>
        </p:nvSpPr>
        <p:spPr>
          <a:xfrm>
            <a:off x="6572325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文件导入</a:t>
            </a:r>
          </a:p>
        </p:txBody>
      </p:sp>
      <p:pic>
        <p:nvPicPr>
          <p:cNvPr id="423" name="im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065"/>
            <a:ext cx="13004802" cy="61954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3" y="1491345"/>
            <a:ext cx="11968889" cy="82187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6" name="Shape 426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427" name="Shape 427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29" name="Shape 429"/>
          <p:cNvSpPr/>
          <p:nvPr/>
        </p:nvSpPr>
        <p:spPr>
          <a:xfrm>
            <a:off x="4743487" y="421216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查询条件模块</a:t>
            </a:r>
          </a:p>
        </p:txBody>
      </p:sp>
      <p:sp>
        <p:nvSpPr>
          <p:cNvPr id="430" name="Shape 430"/>
          <p:cNvSpPr/>
          <p:nvPr/>
        </p:nvSpPr>
        <p:spPr>
          <a:xfrm>
            <a:off x="6572325" y="421216"/>
            <a:ext cx="8001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预设定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2644314"/>
            <a:ext cx="12331952" cy="37195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781087" y="421215"/>
            <a:ext cx="22478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内页-号码池维护页面</a:t>
            </a:r>
          </a:p>
        </p:txBody>
      </p:sp>
      <p:sp>
        <p:nvSpPr>
          <p:cNvPr id="435" name="Shape 435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337184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37" name="Shape 437"/>
          <p:cNvSpPr/>
          <p:nvPr/>
        </p:nvSpPr>
        <p:spPr>
          <a:xfrm>
            <a:off x="4743487" y="421216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查询结果模块</a:t>
            </a:r>
          </a:p>
        </p:txBody>
      </p:sp>
      <p:pic>
        <p:nvPicPr>
          <p:cNvPr id="438" name="image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1" y="1247672"/>
            <a:ext cx="12064976" cy="58622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335000" y="405932"/>
            <a:ext cx="1495602" cy="6613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dirty="0" smtClean="0"/>
              <a:t>Tab</a:t>
            </a:r>
            <a:r>
              <a:rPr lang="zh-CN" altLang="en-US" dirty="0" smtClean="0"/>
              <a:t>页导航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843987" y="1520383"/>
            <a:ext cx="4514056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</a:t>
            </a:r>
            <a:r>
              <a:rPr lang="zh-CN" altLang="en-US" dirty="0" smtClean="0"/>
              <a:t>顶部</a:t>
            </a:r>
            <a:r>
              <a:rPr lang="en-US" altLang="zh-CN" dirty="0" smtClean="0"/>
              <a:t>Tab</a:t>
            </a:r>
            <a:r>
              <a:rPr lang="zh-CN" altLang="en-US" dirty="0" smtClean="0"/>
              <a:t>页导航菜单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17993" r="1800" b="30384"/>
          <a:stretch>
            <a:fillRect/>
          </a:stretch>
        </p:blipFill>
        <p:spPr bwMode="auto">
          <a:xfrm>
            <a:off x="1301306" y="2403531"/>
            <a:ext cx="6371822" cy="2498502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843987" y="5128591"/>
            <a:ext cx="9883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kern="1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2.</a:t>
            </a:r>
            <a:r>
              <a:rPr lang="zh-CN" altLang="en-US" kern="1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kern="1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form</a:t>
            </a:r>
            <a:r>
              <a:rPr lang="zh-CN" altLang="en-US" kern="1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表单</a:t>
            </a:r>
            <a:r>
              <a:rPr lang="en-US" altLang="zh-CN" kern="1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tab</a:t>
            </a:r>
            <a:r>
              <a:rPr lang="zh-CN" altLang="en-US" kern="1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页签，宽度随着字体大小自适应</a:t>
            </a:r>
            <a:endParaRPr lang="zh-CN" altLang="zh-CN" kern="100" dirty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87" y="6344424"/>
            <a:ext cx="5689600" cy="1155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5927602"/>
            <a:ext cx="13004805" cy="23347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1" name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523452"/>
            <a:ext cx="12324616" cy="553169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878454" y="421215"/>
            <a:ext cx="2933624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内页-号管理智能卡综合查询</a:t>
            </a:r>
          </a:p>
        </p:txBody>
      </p:sp>
      <p:sp>
        <p:nvSpPr>
          <p:cNvPr id="444" name="Shape 444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401319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46" name="Shape 446"/>
          <p:cNvSpPr/>
          <p:nvPr/>
        </p:nvSpPr>
        <p:spPr>
          <a:xfrm>
            <a:off x="5243021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</a:t>
            </a:r>
          </a:p>
        </p:txBody>
      </p:sp>
      <p:sp>
        <p:nvSpPr>
          <p:cNvPr id="447" name="Shape 447"/>
          <p:cNvSpPr/>
          <p:nvPr/>
        </p:nvSpPr>
        <p:spPr>
          <a:xfrm>
            <a:off x="6472842" y="421216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收起</a:t>
            </a:r>
          </a:p>
        </p:txBody>
      </p:sp>
      <p:pic>
        <p:nvPicPr>
          <p:cNvPr id="448" name="im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1" y="1554440"/>
            <a:ext cx="12106336" cy="69593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878454" y="421215"/>
            <a:ext cx="2933624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内页-号管理智能卡综合查询</a:t>
            </a:r>
          </a:p>
        </p:txBody>
      </p:sp>
      <p:sp>
        <p:nvSpPr>
          <p:cNvPr id="451" name="Shape 451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01319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53" name="Shape 453"/>
          <p:cNvSpPr/>
          <p:nvPr/>
        </p:nvSpPr>
        <p:spPr>
          <a:xfrm>
            <a:off x="5243021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</a:t>
            </a:r>
          </a:p>
        </p:txBody>
      </p:sp>
      <p:sp>
        <p:nvSpPr>
          <p:cNvPr id="454" name="Shape 454"/>
          <p:cNvSpPr/>
          <p:nvPr/>
        </p:nvSpPr>
        <p:spPr>
          <a:xfrm>
            <a:off x="6472842" y="421216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收起</a:t>
            </a:r>
          </a:p>
        </p:txBody>
      </p:sp>
      <p:pic>
        <p:nvPicPr>
          <p:cNvPr id="455" name="im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1" y="1326819"/>
            <a:ext cx="12350978" cy="709996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878454" y="421215"/>
            <a:ext cx="2933624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内页-号管理智能卡综合查询</a:t>
            </a:r>
          </a:p>
        </p:txBody>
      </p:sp>
      <p:sp>
        <p:nvSpPr>
          <p:cNvPr id="458" name="Shape 458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013198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sp>
        <p:nvSpPr>
          <p:cNvPr id="460" name="Shape 460"/>
          <p:cNvSpPr/>
          <p:nvPr/>
        </p:nvSpPr>
        <p:spPr>
          <a:xfrm>
            <a:off x="5243021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查询条件</a:t>
            </a:r>
          </a:p>
        </p:txBody>
      </p:sp>
      <p:sp>
        <p:nvSpPr>
          <p:cNvPr id="461" name="Shape 461"/>
          <p:cNvSpPr/>
          <p:nvPr/>
        </p:nvSpPr>
        <p:spPr>
          <a:xfrm>
            <a:off x="6472842" y="421216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展开</a:t>
            </a:r>
          </a:p>
        </p:txBody>
      </p:sp>
      <p:pic>
        <p:nvPicPr>
          <p:cNvPr id="462" name="im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36" y="1251267"/>
            <a:ext cx="12267167" cy="763943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958887" y="421215"/>
            <a:ext cx="17906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内页-卡异动查询</a:t>
            </a:r>
          </a:p>
        </p:txBody>
      </p:sp>
      <p:sp>
        <p:nvSpPr>
          <p:cNvPr id="465" name="Shape 465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60737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组件标注</a:t>
            </a:r>
          </a:p>
        </p:txBody>
      </p:sp>
      <p:pic>
        <p:nvPicPr>
          <p:cNvPr id="467" name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54" y="1107254"/>
            <a:ext cx="10954958" cy="8527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8" name="Shape 468"/>
          <p:cNvSpPr/>
          <p:nvPr/>
        </p:nvSpPr>
        <p:spPr>
          <a:xfrm>
            <a:off x="4400663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查询结果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1020232" y="421215"/>
            <a:ext cx="15620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内页-号码调配</a:t>
            </a:r>
          </a:p>
        </p:txBody>
      </p:sp>
      <p:sp>
        <p:nvSpPr>
          <p:cNvPr id="471" name="Shape 471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2" name="im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81371"/>
            <a:ext cx="13004805" cy="66956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3" name="Shape 473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2925156" y="421216"/>
            <a:ext cx="8001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号码池</a:t>
            </a:r>
          </a:p>
        </p:txBody>
      </p:sp>
      <p:sp>
        <p:nvSpPr>
          <p:cNvPr id="475" name="Shape 475"/>
          <p:cNvSpPr/>
          <p:nvPr/>
        </p:nvSpPr>
        <p:spPr>
          <a:xfrm>
            <a:off x="4068155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弹窗样式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1020232" y="421215"/>
            <a:ext cx="15620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内页-号码调配</a:t>
            </a:r>
          </a:p>
        </p:txBody>
      </p:sp>
      <p:sp>
        <p:nvSpPr>
          <p:cNvPr id="478" name="Shape 478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925155" y="421216"/>
            <a:ext cx="8001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号码池</a:t>
            </a:r>
          </a:p>
        </p:txBody>
      </p:sp>
      <p:pic>
        <p:nvPicPr>
          <p:cNvPr id="480" name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1081608"/>
            <a:ext cx="11562909" cy="86620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1" name="Shape 481"/>
          <p:cNvSpPr/>
          <p:nvPr/>
        </p:nvSpPr>
        <p:spPr>
          <a:xfrm>
            <a:off x="4068155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弹窗样式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1020232" y="421215"/>
            <a:ext cx="15620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内页-号码调配</a:t>
            </a:r>
          </a:p>
        </p:txBody>
      </p:sp>
      <p:sp>
        <p:nvSpPr>
          <p:cNvPr id="484" name="Shape 484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2925155" y="421216"/>
            <a:ext cx="5715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库位</a:t>
            </a:r>
          </a:p>
        </p:txBody>
      </p:sp>
      <p:sp>
        <p:nvSpPr>
          <p:cNvPr id="486" name="Shape 486"/>
          <p:cNvSpPr/>
          <p:nvPr/>
        </p:nvSpPr>
        <p:spPr>
          <a:xfrm>
            <a:off x="3839555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弹窗样式</a:t>
            </a:r>
          </a:p>
        </p:txBody>
      </p:sp>
      <p:pic>
        <p:nvPicPr>
          <p:cNvPr id="487" name="im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737"/>
            <a:ext cx="13004800" cy="658225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791632" y="421215"/>
            <a:ext cx="20192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内页-报表管理模块</a:t>
            </a:r>
          </a:p>
        </p:txBody>
      </p:sp>
      <p:sp>
        <p:nvSpPr>
          <p:cNvPr id="490" name="Shape 490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1" name="自助报表详情-号码状态统计_PxC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27" y="0"/>
            <a:ext cx="9616935" cy="97536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791632" y="421215"/>
            <a:ext cx="20192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内页-报表管理模块</a:t>
            </a:r>
          </a:p>
        </p:txBody>
      </p:sp>
      <p:sp>
        <p:nvSpPr>
          <p:cNvPr id="494" name="Shape 494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2925169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弹窗样式</a:t>
            </a:r>
          </a:p>
        </p:txBody>
      </p:sp>
      <p:pic>
        <p:nvPicPr>
          <p:cNvPr id="496" name="报表管理-弹出_PxC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2693"/>
            <a:ext cx="13004801" cy="717193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4018" y="1182453"/>
            <a:ext cx="248786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smtClean="0"/>
              <a:t>4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.left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侧菜单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2257" b="75498"/>
          <a:stretch>
            <a:fillRect/>
          </a:stretch>
        </p:blipFill>
        <p:spPr bwMode="auto">
          <a:xfrm>
            <a:off x="1450707" y="2395027"/>
            <a:ext cx="5983763" cy="478102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791632" y="421215"/>
            <a:ext cx="20192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内页-系统管理模块</a:t>
            </a:r>
          </a:p>
        </p:txBody>
      </p:sp>
      <p:sp>
        <p:nvSpPr>
          <p:cNvPr id="499" name="Shape 499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2925169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重置密码</a:t>
            </a:r>
          </a:p>
        </p:txBody>
      </p:sp>
      <p:pic>
        <p:nvPicPr>
          <p:cNvPr id="501" name="员工密码修改_PxCook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560"/>
            <a:ext cx="13004800" cy="584048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11_PxC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32921"/>
            <a:ext cx="13004801" cy="5336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4" name="Shape 504"/>
          <p:cNvSpPr/>
          <p:nvPr/>
        </p:nvSpPr>
        <p:spPr>
          <a:xfrm>
            <a:off x="791632" y="421215"/>
            <a:ext cx="20192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内页-系统管理模块</a:t>
            </a:r>
          </a:p>
        </p:txBody>
      </p:sp>
      <p:sp>
        <p:nvSpPr>
          <p:cNvPr id="505" name="Shape 505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5169" y="421216"/>
            <a:ext cx="10287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重置密码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1020232" y="421215"/>
            <a:ext cx="15620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内页-补充标注</a:t>
            </a:r>
          </a:p>
        </p:txBody>
      </p:sp>
      <p:sp>
        <p:nvSpPr>
          <p:cNvPr id="509" name="Shape 509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2683894" y="421215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微调间距样式</a:t>
            </a:r>
          </a:p>
        </p:txBody>
      </p:sp>
      <p:pic>
        <p:nvPicPr>
          <p:cNvPr id="511" name="02_PxC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0584"/>
            <a:ext cx="13004801" cy="36143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12" name="03_PxCoo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11906"/>
            <a:ext cx="13004801" cy="15615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1020232" y="421215"/>
            <a:ext cx="156202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内页-补充标注</a:t>
            </a:r>
          </a:p>
        </p:txBody>
      </p:sp>
      <p:sp>
        <p:nvSpPr>
          <p:cNvPr id="515" name="Shape 515"/>
          <p:cNvSpPr/>
          <p:nvPr/>
        </p:nvSpPr>
        <p:spPr>
          <a:xfrm>
            <a:off x="482594" y="533394"/>
            <a:ext cx="194726" cy="194726"/>
          </a:xfrm>
          <a:prstGeom prst="ellipse">
            <a:avLst/>
          </a:prstGeom>
          <a:solidFill>
            <a:srgbClr val="F02E0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2552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683894" y="421215"/>
            <a:ext cx="1485901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微调间距样式</a:t>
            </a:r>
          </a:p>
        </p:txBody>
      </p:sp>
      <p:pic>
        <p:nvPicPr>
          <p:cNvPr id="517" name="04_PxC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70"/>
            <a:ext cx="13004801" cy="240829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7324" y="1309093"/>
            <a:ext cx="207749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Form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表单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5523" y="2687338"/>
            <a:ext cx="7797006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表单元素中，要求每行自适应的摆放三个组件元素，如下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3" y="3544539"/>
            <a:ext cx="11470165" cy="24325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8484" y="6034036"/>
            <a:ext cx="6771084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输入框宽度为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60%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，高度为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26px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8484" y="7020358"/>
            <a:ext cx="630942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标题宽度为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35%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，高度为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26px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8484" y="8006680"/>
            <a:ext cx="1128514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因为兼容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1024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分辨率的原因，所以需要注意标题的长度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17790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415951" y="405932"/>
            <a:ext cx="1333698" cy="6613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dirty="0" smtClean="0"/>
              <a:t>选择组件</a:t>
            </a:r>
            <a:endParaRPr dirty="0"/>
          </a:p>
        </p:txBody>
      </p:sp>
      <p:sp>
        <p:nvSpPr>
          <p:cNvPr id="3" name="Shape 214"/>
          <p:cNvSpPr/>
          <p:nvPr/>
        </p:nvSpPr>
        <p:spPr>
          <a:xfrm>
            <a:off x="2373747" y="1204026"/>
            <a:ext cx="4103688" cy="741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b="0" dirty="0" smtClean="0"/>
              <a:t>包括单</a:t>
            </a:r>
            <a:r>
              <a:rPr lang="zh-CN" altLang="en-US" b="0" dirty="0"/>
              <a:t>选框、复选框</a:t>
            </a:r>
            <a:r>
              <a:rPr lang="zh-CN" altLang="en-US" b="0" dirty="0" smtClean="0"/>
              <a:t>、下拉框</a:t>
            </a:r>
            <a:endParaRPr b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60840"/>
              </p:ext>
            </p:extLst>
          </p:nvPr>
        </p:nvGraphicFramePr>
        <p:xfrm>
          <a:off x="1396832" y="2082335"/>
          <a:ext cx="10112680" cy="66044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57220"/>
                <a:gridCol w="1816349"/>
                <a:gridCol w="6639111"/>
              </a:tblGrid>
              <a:tr h="440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类型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使用场景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样例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1320893">
                <a:tc>
                  <a:txBody>
                    <a:bodyPr/>
                    <a:lstStyle/>
                    <a:p>
                      <a:pPr indent="3556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单选框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从一组数据中选择一个</a:t>
                      </a:r>
                      <a:r>
                        <a:rPr lang="zh-CN" sz="2000" kern="100" dirty="0" smtClean="0">
                          <a:effectLst/>
                        </a:rPr>
                        <a:t>对象</a:t>
                      </a:r>
                      <a:r>
                        <a:rPr lang="zh-CN" altLang="en-US" sz="2000" kern="100" dirty="0" smtClean="0">
                          <a:effectLst/>
                        </a:rPr>
                        <a:t>，选择框大小建议固定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1320893">
                <a:tc>
                  <a:txBody>
                    <a:bodyPr/>
                    <a:lstStyle/>
                    <a:p>
                      <a:pPr indent="3556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复选框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从一组对象中选择多个</a:t>
                      </a:r>
                      <a:r>
                        <a:rPr lang="zh-CN" sz="2000" kern="100" dirty="0" smtClean="0">
                          <a:effectLst/>
                        </a:rPr>
                        <a:t>对象</a:t>
                      </a:r>
                      <a:r>
                        <a:rPr lang="zh-CN" altLang="en-US" sz="2000" kern="100" dirty="0" smtClean="0">
                          <a:effectLst/>
                        </a:rPr>
                        <a:t>，选择框大小建议固定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3522381">
                <a:tc>
                  <a:txBody>
                    <a:bodyPr/>
                    <a:lstStyle/>
                    <a:p>
                      <a:pPr indent="3556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下拉单选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无需看到所有选项的情况下，且受到界面空间的限制，只需呈现一个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78238" y="414655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051" name="图片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46861"/>
          <a:stretch>
            <a:fillRect/>
          </a:stretch>
        </p:blipFill>
        <p:spPr bwMode="auto">
          <a:xfrm>
            <a:off x="5549583" y="2627520"/>
            <a:ext cx="3615055" cy="98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t="17155" r="11198" b="37657"/>
          <a:stretch>
            <a:fillRect/>
          </a:stretch>
        </p:blipFill>
        <p:spPr bwMode="auto">
          <a:xfrm>
            <a:off x="5350261" y="5847240"/>
            <a:ext cx="5356722" cy="153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4147185"/>
            <a:ext cx="3997325" cy="455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87" y="3951706"/>
            <a:ext cx="541825" cy="8804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569839" y="405932"/>
            <a:ext cx="1025922" cy="6613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dirty="0" smtClean="0"/>
              <a:t>输入框</a:t>
            </a:r>
            <a:endParaRPr dirty="0"/>
          </a:p>
        </p:txBody>
      </p:sp>
      <p:sp>
        <p:nvSpPr>
          <p:cNvPr id="3" name="Shape 214"/>
          <p:cNvSpPr/>
          <p:nvPr/>
        </p:nvSpPr>
        <p:spPr>
          <a:xfrm>
            <a:off x="1020734" y="1247496"/>
            <a:ext cx="10063578" cy="12960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b="0" dirty="0" smtClean="0"/>
              <a:t>包括文本</a:t>
            </a:r>
            <a:r>
              <a:rPr lang="zh-CN" altLang="en-US" b="0" dirty="0"/>
              <a:t>输入框</a:t>
            </a:r>
            <a:r>
              <a:rPr lang="zh-CN" altLang="en-US" b="0" dirty="0" smtClean="0"/>
              <a:t>、搜索框，因为要求自适应的原因，所以以下输入框的尺寸是为了标注一个大体固定的长宽比例 </a:t>
            </a:r>
            <a:endParaRPr b="0" dirty="0"/>
          </a:p>
        </p:txBody>
      </p:sp>
      <p:pic>
        <p:nvPicPr>
          <p:cNvPr id="4" name="图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5" b="34728"/>
          <a:stretch>
            <a:fillRect/>
          </a:stretch>
        </p:blipFill>
        <p:spPr bwMode="auto">
          <a:xfrm>
            <a:off x="487008" y="3578303"/>
            <a:ext cx="9432244" cy="1848462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06014" y="2693201"/>
            <a:ext cx="2923878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文本输入框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545" y="6152018"/>
            <a:ext cx="2000548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2.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搜索框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32743"/>
          <a:stretch>
            <a:fillRect/>
          </a:stretch>
        </p:blipFill>
        <p:spPr bwMode="auto">
          <a:xfrm>
            <a:off x="1336031" y="7533860"/>
            <a:ext cx="7907359" cy="22197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723727" y="405932"/>
            <a:ext cx="718145" cy="6613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dirty="0" smtClean="0"/>
              <a:t>图形</a:t>
            </a:r>
            <a:endParaRPr dirty="0"/>
          </a:p>
        </p:txBody>
      </p:sp>
      <p:sp>
        <p:nvSpPr>
          <p:cNvPr id="3" name="Shape 214"/>
          <p:cNvSpPr/>
          <p:nvPr/>
        </p:nvSpPr>
        <p:spPr>
          <a:xfrm>
            <a:off x="587867" y="1214808"/>
            <a:ext cx="7797006" cy="6571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 defTabSz="266700">
              <a:lnSpc>
                <a:spcPct val="173000"/>
              </a:lnSpc>
              <a:spcBef>
                <a:spcPts val="1300"/>
              </a:spcBef>
              <a:defRPr sz="2400" b="1"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 b="0" dirty="0" smtClean="0"/>
              <a:t>包括柱</a:t>
            </a:r>
            <a:r>
              <a:rPr lang="zh-CN" altLang="en-US" b="0" dirty="0"/>
              <a:t>状图、环形</a:t>
            </a:r>
            <a:r>
              <a:rPr lang="zh-CN" altLang="en-US" b="0" dirty="0" smtClean="0"/>
              <a:t>图</a:t>
            </a:r>
            <a:r>
              <a:rPr lang="zh-CN" altLang="en-US" dirty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颜色以</a:t>
            </a:r>
            <a:r>
              <a:rPr lang="zh-CN" altLang="en-US" dirty="0">
                <a:solidFill>
                  <a:srgbClr val="FF0000"/>
                </a:solidFill>
              </a:rPr>
              <a:t>好区分，能展现活力为准则</a:t>
            </a:r>
            <a:endParaRPr b="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7" y="2082335"/>
            <a:ext cx="9067800" cy="256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91" y="4796266"/>
            <a:ext cx="5283200" cy="360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7" y="4690948"/>
            <a:ext cx="5988824" cy="50848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1066</Words>
  <Application>Microsoft Macintosh PowerPoint</Application>
  <PresentationFormat>自定义</PresentationFormat>
  <Paragraphs>240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Calibri</vt:lpstr>
      <vt:lpstr>Helvetica</vt:lpstr>
      <vt:lpstr>Helvetica Light</vt:lpstr>
      <vt:lpstr>Helvetica Neue</vt:lpstr>
      <vt:lpstr>Times New Roman</vt:lpstr>
      <vt:lpstr>Trebuchet MS</vt:lpstr>
      <vt:lpstr>宋体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用户</cp:lastModifiedBy>
  <cp:revision>35</cp:revision>
  <dcterms:created xsi:type="dcterms:W3CDTF">2018-02-28T03:47:00Z</dcterms:created>
  <dcterms:modified xsi:type="dcterms:W3CDTF">2018-03-01T10:19:21Z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